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7" r:id="rId3"/>
    <p:sldId id="266" r:id="rId4"/>
    <p:sldId id="274" r:id="rId5"/>
    <p:sldId id="275" r:id="rId6"/>
    <p:sldId id="270" r:id="rId7"/>
    <p:sldId id="271" r:id="rId8"/>
    <p:sldId id="262" r:id="rId9"/>
    <p:sldId id="263" r:id="rId10"/>
    <p:sldId id="264" r:id="rId11"/>
    <p:sldId id="273" r:id="rId12"/>
    <p:sldId id="272" r:id="rId13"/>
    <p:sldId id="265" r:id="rId14"/>
    <p:sldId id="260" r:id="rId15"/>
    <p:sldId id="261" r:id="rId16"/>
    <p:sldId id="27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08" y="7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tiff>
</file>

<file path=ppt/media/image11.png>
</file>

<file path=ppt/media/image12.tiff>
</file>

<file path=ppt/media/image13.tiff>
</file>

<file path=ppt/media/image14.tiff>
</file>

<file path=ppt/media/image15.tiff>
</file>

<file path=ppt/media/image16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200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260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382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0231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01341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537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1483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955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860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2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745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26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744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3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800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202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785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00/vsoc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2737" y="173008"/>
            <a:ext cx="7766936" cy="1646302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Virtual Socket on a Chip – </a:t>
            </a:r>
            <a:r>
              <a:rPr lang="en-US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vSOC</a:t>
            </a:r>
            <a:endParaRPr lang="en-US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2737" y="2256323"/>
            <a:ext cx="8265583" cy="2807167"/>
          </a:xfrm>
        </p:spPr>
        <p:txBody>
          <a:bodyPr/>
          <a:lstStyle/>
          <a:p>
            <a:r>
              <a:rPr lang="en-US" dirty="0"/>
              <a:t>Demo – Presentation</a:t>
            </a:r>
          </a:p>
          <a:p>
            <a:r>
              <a:rPr lang="en-US" sz="1200" dirty="0"/>
              <a:t>Date: 5/12/2018</a:t>
            </a:r>
          </a:p>
          <a:p>
            <a:endParaRPr lang="en-US" sz="1200" dirty="0"/>
          </a:p>
          <a:p>
            <a:pPr algn="ctr"/>
            <a:r>
              <a:rPr lang="en-US" b="1" spc="100" dirty="0">
                <a:solidFill>
                  <a:schemeClr val="tx1"/>
                </a:solidFill>
              </a:rPr>
              <a:t>SEIS 635-01 </a:t>
            </a:r>
            <a:r>
              <a:rPr lang="en-US" sz="2000" dirty="0"/>
              <a:t> </a:t>
            </a:r>
            <a:r>
              <a:rPr lang="en-US" b="1" spc="100" dirty="0">
                <a:solidFill>
                  <a:schemeClr val="tx1"/>
                </a:solidFill>
              </a:rPr>
              <a:t>Software Analysis and Design</a:t>
            </a:r>
          </a:p>
          <a:p>
            <a:pPr algn="ctr"/>
            <a:endParaRPr lang="en-US" b="1" spc="100" dirty="0">
              <a:solidFill>
                <a:schemeClr val="tx1"/>
              </a:solidFill>
            </a:endParaRPr>
          </a:p>
          <a:p>
            <a:pPr algn="ctr"/>
            <a:r>
              <a:rPr lang="en-US" sz="1600" b="1" spc="100" dirty="0">
                <a:solidFill>
                  <a:schemeClr val="tx1"/>
                </a:solidFill>
              </a:rPr>
              <a:t>Graduate Programs</a:t>
            </a:r>
            <a:br>
              <a:rPr lang="en-US" sz="1600" b="1" spc="100" dirty="0">
                <a:solidFill>
                  <a:schemeClr val="tx1"/>
                </a:solidFill>
              </a:rPr>
            </a:br>
            <a:r>
              <a:rPr lang="en-US" sz="1600" b="1" spc="100" dirty="0">
                <a:solidFill>
                  <a:schemeClr val="tx1"/>
                </a:solidFill>
              </a:rPr>
              <a:t>In Software</a:t>
            </a:r>
            <a:endParaRPr lang="it-IT" sz="1600" b="1" spc="100" dirty="0">
              <a:solidFill>
                <a:schemeClr val="tx1"/>
              </a:solidFill>
            </a:endParaRPr>
          </a:p>
          <a:p>
            <a:endParaRPr lang="en-US" sz="1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6978F3-FCF1-D148-89E4-C9C95F45FCFE}"/>
              </a:ext>
            </a:extLst>
          </p:cNvPr>
          <p:cNvSpPr/>
          <p:nvPr/>
        </p:nvSpPr>
        <p:spPr>
          <a:xfrm>
            <a:off x="6271260" y="5321909"/>
            <a:ext cx="354711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12121"/>
                </a:solidFill>
                <a:latin typeface="Calibri" panose="020F0502020204030204" pitchFamily="34" charset="0"/>
              </a:rPr>
              <a:t>Team Members:</a:t>
            </a:r>
            <a:endParaRPr lang="en-US" dirty="0">
              <a:solidFill>
                <a:srgbClr val="212121"/>
              </a:solidFill>
              <a:latin typeface="wf_segoe-ui_normal"/>
            </a:endParaRPr>
          </a:p>
          <a:p>
            <a:pPr marL="457200" marR="0" algn="just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212121"/>
                </a:solidFill>
                <a:latin typeface="Calibri" panose="020F0502020204030204" pitchFamily="34" charset="0"/>
              </a:rPr>
              <a:t>1.</a:t>
            </a:r>
            <a:r>
              <a:rPr lang="en-US" dirty="0">
                <a:solidFill>
                  <a:srgbClr val="212121"/>
                </a:solidFill>
                <a:latin typeface="Times New Roman" panose="02020603050405020304" pitchFamily="18" charset="0"/>
              </a:rPr>
              <a:t>    </a:t>
            </a:r>
            <a:r>
              <a:rPr lang="en-US" dirty="0">
                <a:solidFill>
                  <a:srgbClr val="212121"/>
                </a:solidFill>
                <a:latin typeface="Calibri" panose="020F0502020204030204" pitchFamily="34" charset="0"/>
              </a:rPr>
              <a:t>Christophe </a:t>
            </a:r>
            <a:r>
              <a:rPr lang="en-US" dirty="0" err="1">
                <a:solidFill>
                  <a:srgbClr val="212121"/>
                </a:solidFill>
                <a:latin typeface="Calibri" panose="020F0502020204030204" pitchFamily="34" charset="0"/>
              </a:rPr>
              <a:t>Labarere</a:t>
            </a:r>
            <a:endParaRPr lang="en-US" sz="1600" dirty="0">
              <a:solidFill>
                <a:srgbClr val="212121"/>
              </a:solidFill>
              <a:latin typeface="Calibri" panose="020F0502020204030204" pitchFamily="34" charset="0"/>
            </a:endParaRPr>
          </a:p>
          <a:p>
            <a:pPr marL="457200" marR="0" algn="just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212121"/>
                </a:solidFill>
                <a:latin typeface="Calibri" panose="020F0502020204030204" pitchFamily="34" charset="0"/>
              </a:rPr>
              <a:t>2.</a:t>
            </a:r>
            <a:r>
              <a:rPr lang="en-US" dirty="0">
                <a:solidFill>
                  <a:srgbClr val="212121"/>
                </a:solidFill>
                <a:latin typeface="Times New Roman" panose="02020603050405020304" pitchFamily="18" charset="0"/>
              </a:rPr>
              <a:t>    </a:t>
            </a:r>
            <a:r>
              <a:rPr lang="en-US" dirty="0" err="1">
                <a:solidFill>
                  <a:srgbClr val="212121"/>
                </a:solidFill>
                <a:latin typeface="Calibri" panose="020F0502020204030204" pitchFamily="34" charset="0"/>
              </a:rPr>
              <a:t>Sinith</a:t>
            </a:r>
            <a:r>
              <a:rPr lang="en-US" dirty="0">
                <a:solidFill>
                  <a:srgbClr val="212121"/>
                </a:solidFill>
                <a:latin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212121"/>
                </a:solidFill>
                <a:latin typeface="Calibri" panose="020F0502020204030204" pitchFamily="34" charset="0"/>
              </a:rPr>
              <a:t>Leng</a:t>
            </a:r>
            <a:endParaRPr lang="en-US" sz="1600" dirty="0">
              <a:solidFill>
                <a:srgbClr val="212121"/>
              </a:solidFill>
              <a:latin typeface="Calibri" panose="020F0502020204030204" pitchFamily="34" charset="0"/>
            </a:endParaRPr>
          </a:p>
          <a:p>
            <a:pPr marL="457200" marR="0" algn="just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212121"/>
                </a:solidFill>
                <a:latin typeface="Calibri" panose="020F0502020204030204" pitchFamily="34" charset="0"/>
              </a:rPr>
              <a:t>3.</a:t>
            </a:r>
            <a:r>
              <a:rPr lang="en-US" dirty="0">
                <a:solidFill>
                  <a:srgbClr val="212121"/>
                </a:solidFill>
                <a:latin typeface="Times New Roman" panose="02020603050405020304" pitchFamily="18" charset="0"/>
              </a:rPr>
              <a:t>    </a:t>
            </a:r>
            <a:r>
              <a:rPr lang="en-US" dirty="0">
                <a:solidFill>
                  <a:srgbClr val="212121"/>
                </a:solidFill>
                <a:latin typeface="Calibri" panose="020F0502020204030204" pitchFamily="34" charset="0"/>
              </a:rPr>
              <a:t>Robert Roy</a:t>
            </a:r>
            <a:endParaRPr lang="en-US" sz="1600" dirty="0">
              <a:solidFill>
                <a:srgbClr val="212121"/>
              </a:solidFill>
              <a:latin typeface="Calibri" panose="020F0502020204030204" pitchFamily="34" charset="0"/>
            </a:endParaRPr>
          </a:p>
          <a:p>
            <a:pPr marL="457200" marR="0" algn="just"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solidFill>
                  <a:srgbClr val="212121"/>
                </a:solidFill>
                <a:latin typeface="Calibri" panose="020F0502020204030204" pitchFamily="34" charset="0"/>
              </a:rPr>
              <a:t>4.</a:t>
            </a:r>
            <a:r>
              <a:rPr lang="en-US" dirty="0">
                <a:solidFill>
                  <a:srgbClr val="212121"/>
                </a:solidFill>
                <a:latin typeface="Times New Roman" panose="02020603050405020304" pitchFamily="18" charset="0"/>
              </a:rPr>
              <a:t>    </a:t>
            </a:r>
            <a:r>
              <a:rPr lang="en-US" dirty="0" err="1">
                <a:solidFill>
                  <a:srgbClr val="212121"/>
                </a:solidFill>
                <a:latin typeface="Calibri" panose="020F0502020204030204" pitchFamily="34" charset="0"/>
              </a:rPr>
              <a:t>Surjan</a:t>
            </a:r>
            <a:r>
              <a:rPr lang="en-US" dirty="0">
                <a:solidFill>
                  <a:srgbClr val="212121"/>
                </a:solidFill>
                <a:latin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212121"/>
                </a:solidFill>
                <a:latin typeface="Calibri" panose="020F0502020204030204" pitchFamily="34" charset="0"/>
              </a:rPr>
              <a:t>Kshetri</a:t>
            </a:r>
            <a:endParaRPr lang="en-US" sz="1600" b="0" i="0" dirty="0">
              <a:solidFill>
                <a:srgbClr val="212121"/>
              </a:solidFill>
              <a:effectLst/>
              <a:latin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06E07E-4BCF-DD42-9B76-45441257B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12" y="6219825"/>
            <a:ext cx="2514600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335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550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</a:rPr>
              <a:t>BASE APPLICATION ARCHITECTURE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5745" y="1584721"/>
            <a:ext cx="4185623" cy="576262"/>
          </a:xfrm>
        </p:spPr>
        <p:txBody>
          <a:bodyPr/>
          <a:lstStyle/>
          <a:p>
            <a:r>
              <a:rPr lang="en-US" b="1" i="1" dirty="0">
                <a:solidFill>
                  <a:srgbClr val="FF0000"/>
                </a:solidFill>
              </a:rPr>
              <a:t>Domain Class Diagrams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9B2699A-A7AE-5C40-A762-A20E0E8C38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6274" y="2472958"/>
            <a:ext cx="8045686" cy="3618924"/>
          </a:xfrm>
        </p:spPr>
      </p:pic>
    </p:spTree>
    <p:extLst>
      <p:ext uri="{BB962C8B-B14F-4D97-AF65-F5344CB8AC3E}">
        <p14:creationId xmlns:p14="http://schemas.microsoft.com/office/powerpoint/2010/main" val="2673570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550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</a:rPr>
              <a:t>BASE APPLICATION ARCHITECTURE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7334" y="1285103"/>
            <a:ext cx="4185623" cy="576262"/>
          </a:xfrm>
        </p:spPr>
        <p:txBody>
          <a:bodyPr/>
          <a:lstStyle/>
          <a:p>
            <a:r>
              <a:rPr lang="en-US" b="1" i="1" dirty="0">
                <a:solidFill>
                  <a:srgbClr val="FF0000"/>
                </a:solidFill>
              </a:rPr>
              <a:t>UML Class Diagrams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30623F1-B4AC-7349-B0AE-9860EB9C84A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57250" y="1960607"/>
            <a:ext cx="6549390" cy="464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613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550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</a:rPr>
              <a:t>BASE APPLICATION ARCHITECTURE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5745" y="1584721"/>
            <a:ext cx="4185623" cy="576262"/>
          </a:xfrm>
        </p:spPr>
        <p:txBody>
          <a:bodyPr/>
          <a:lstStyle/>
          <a:p>
            <a:r>
              <a:rPr lang="en-US" sz="2800" b="1" i="1" dirty="0">
                <a:solidFill>
                  <a:srgbClr val="FF0000"/>
                </a:solidFill>
              </a:rPr>
              <a:t>Model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>
          <a:xfrm>
            <a:off x="5088382" y="1579153"/>
            <a:ext cx="4535678" cy="576262"/>
          </a:xfrm>
        </p:spPr>
        <p:txBody>
          <a:bodyPr/>
          <a:lstStyle/>
          <a:p>
            <a:r>
              <a:rPr lang="en-US" sz="2800" b="1" i="1" dirty="0">
                <a:solidFill>
                  <a:srgbClr val="FF0000"/>
                </a:solidFill>
              </a:rPr>
              <a:t>View</a:t>
            </a:r>
            <a:r>
              <a:rPr lang="en-US" b="1" i="1" dirty="0">
                <a:solidFill>
                  <a:srgbClr val="FF0000"/>
                </a:solidFill>
              </a:rPr>
              <a:t> (</a:t>
            </a:r>
            <a:r>
              <a:rPr lang="en-US" b="1" i="1" dirty="0" err="1">
                <a:solidFill>
                  <a:srgbClr val="FF0000"/>
                </a:solidFill>
              </a:rPr>
              <a:t>Thymeleaf</a:t>
            </a:r>
            <a:r>
              <a:rPr lang="en-US" b="1" i="1" dirty="0">
                <a:solidFill>
                  <a:srgbClr val="FF0000"/>
                </a:solidFill>
              </a:rPr>
              <a:t> Template)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900" y="6619101"/>
            <a:ext cx="971550" cy="44767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222406" y="6095881"/>
            <a:ext cx="3277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err="1">
                <a:solidFill>
                  <a:srgbClr val="FF0000"/>
                </a:solidFill>
              </a:rPr>
              <a:t>Thymeleaf</a:t>
            </a:r>
            <a:r>
              <a:rPr lang="en-US" sz="2800" b="1" i="1" dirty="0">
                <a:solidFill>
                  <a:srgbClr val="FF0000"/>
                </a:solidFill>
              </a:rPr>
              <a:t> Engine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C6386F-AEEC-E247-AE71-898933DB5F5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A742C0-2287-C24E-B50D-3402D22BB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1367" y="2286000"/>
            <a:ext cx="5139883" cy="3766791"/>
          </a:xfrm>
          <a:prstGeom prst="rect">
            <a:avLst/>
          </a:prstGeom>
          <a:ln w="28575">
            <a:solidFill>
              <a:schemeClr val="bg1">
                <a:lumMod val="75000"/>
              </a:schemeClr>
            </a:solidFill>
          </a:ln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C94FFE00-7573-784E-B92E-48391735C7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4154666" y="4225029"/>
            <a:ext cx="673100" cy="774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198667C-A0E2-DF4D-83B6-62368074F7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051" y="2244226"/>
            <a:ext cx="3851782" cy="3732354"/>
          </a:xfrm>
          <a:prstGeom prst="rect">
            <a:avLst/>
          </a:prstGeom>
          <a:ln w="28575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10252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5503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</a:rPr>
              <a:t>BASE APPLICATION ARCHITECTURE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575008" y="1285103"/>
            <a:ext cx="4185623" cy="576262"/>
          </a:xfrm>
        </p:spPr>
        <p:txBody>
          <a:bodyPr/>
          <a:lstStyle/>
          <a:p>
            <a:pPr algn="r"/>
            <a:r>
              <a:rPr lang="en-US" sz="2800" b="1" i="1" dirty="0" err="1">
                <a:solidFill>
                  <a:srgbClr val="FF0000"/>
                </a:solidFill>
              </a:rPr>
              <a:t>Thymeleaf</a:t>
            </a:r>
            <a:r>
              <a:rPr lang="en-US" sz="2800" b="1" i="1" dirty="0">
                <a:solidFill>
                  <a:srgbClr val="FF0000"/>
                </a:solidFill>
              </a:rPr>
              <a:t> Engine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38D014-FD11-8B43-A6A0-FB60965E0C8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C831B2-72A3-2042-AD1C-AFDB5C16F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746" y="1960606"/>
            <a:ext cx="7565284" cy="4805954"/>
          </a:xfrm>
          <a:prstGeom prst="rect">
            <a:avLst/>
          </a:prstGeom>
          <a:ln w="28575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39815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792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Deploy/RUN the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242" y="1850956"/>
            <a:ext cx="8596668" cy="43933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GUI Front End for the Virtual System on a Chip (</a:t>
            </a:r>
            <a:r>
              <a:rPr lang="en-US" dirty="0" err="1"/>
              <a:t>vSOC</a:t>
            </a:r>
            <a:r>
              <a:rPr lang="en-US" dirty="0"/>
              <a:t>). </a:t>
            </a:r>
          </a:p>
          <a:p>
            <a:r>
              <a:rPr lang="en-US" b="1" dirty="0"/>
              <a:t>1. To compile &amp; run "tp_3_vsoc_gui" application using maven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000" b="1" dirty="0" err="1">
                <a:solidFill>
                  <a:srgbClr val="0070C0"/>
                </a:solidFill>
              </a:rPr>
              <a:t>mvn</a:t>
            </a:r>
            <a:r>
              <a:rPr lang="en-US" sz="2000" b="1" dirty="0">
                <a:solidFill>
                  <a:srgbClr val="0070C0"/>
                </a:solidFill>
              </a:rPr>
              <a:t> clean package</a:t>
            </a:r>
            <a:endParaRPr lang="en-US" b="1" dirty="0">
              <a:solidFill>
                <a:srgbClr val="0070C0"/>
              </a:solidFill>
            </a:endParaRPr>
          </a:p>
          <a:p>
            <a:r>
              <a:rPr lang="en-US" b="1" dirty="0"/>
              <a:t>2. run the application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000" b="1" dirty="0" err="1">
                <a:solidFill>
                  <a:srgbClr val="0070C0"/>
                </a:solidFill>
              </a:rPr>
              <a:t>mvn</a:t>
            </a:r>
            <a:r>
              <a:rPr lang="en-US" sz="2000" b="1" dirty="0">
                <a:solidFill>
                  <a:srgbClr val="0070C0"/>
                </a:solidFill>
              </a:rPr>
              <a:t> </a:t>
            </a:r>
            <a:r>
              <a:rPr lang="en-US" sz="2000" b="1" dirty="0" err="1">
                <a:solidFill>
                  <a:srgbClr val="0070C0"/>
                </a:solidFill>
              </a:rPr>
              <a:t>spring-boot:run</a:t>
            </a:r>
            <a:endParaRPr lang="en-US" sz="20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dirty="0"/>
              <a:t>	-- you should see the following message: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ighlight>
                  <a:srgbClr val="FFFF00"/>
                </a:highlight>
              </a:rPr>
              <a:t>Tomcat initialized with port(s): 8000 (http)</a:t>
            </a:r>
          </a:p>
          <a:p>
            <a:pPr marL="0" indent="0">
              <a:buNone/>
            </a:pPr>
            <a:r>
              <a:rPr lang="en-US" dirty="0"/>
              <a:t>	-- alternate solution: </a:t>
            </a:r>
            <a:r>
              <a:rPr lang="en-US" sz="2000" b="1" dirty="0">
                <a:solidFill>
                  <a:srgbClr val="0070C0"/>
                </a:solidFill>
              </a:rPr>
              <a:t>run </a:t>
            </a:r>
            <a:r>
              <a:rPr lang="en-US" sz="2000" b="1" dirty="0" err="1">
                <a:solidFill>
                  <a:srgbClr val="0070C0"/>
                </a:solidFill>
              </a:rPr>
              <a:t>VSocApplication.java</a:t>
            </a:r>
            <a:r>
              <a:rPr lang="en-US" dirty="0"/>
              <a:t> as </a:t>
            </a:r>
            <a:r>
              <a:rPr lang="en-US" dirty="0" err="1"/>
              <a:t>springboot</a:t>
            </a:r>
            <a:r>
              <a:rPr lang="en-US" dirty="0"/>
              <a:t> application</a:t>
            </a:r>
          </a:p>
          <a:p>
            <a:r>
              <a:rPr lang="en-US" b="1" dirty="0"/>
              <a:t>3. test the application</a:t>
            </a:r>
          </a:p>
          <a:p>
            <a:pPr marL="0" indent="0">
              <a:buNone/>
            </a:pPr>
            <a:r>
              <a:rPr lang="en-US" dirty="0"/>
              <a:t>	open the browser and type: </a:t>
            </a:r>
            <a:r>
              <a:rPr lang="en-US" dirty="0">
                <a:highlight>
                  <a:srgbClr val="FFFF00"/>
                </a:highlight>
                <a:hlinkClick r:id="rId2"/>
              </a:rPr>
              <a:t>http://localhost:8000/vsoc/</a:t>
            </a:r>
            <a:endParaRPr lang="en-US" dirty="0"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6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Handoff to Rob For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92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7B60A-095D-D44B-82C7-00B9EF59D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72B01-9E3C-BB42-8DD9-9BCAE94B1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674620"/>
            <a:ext cx="8596668" cy="2080260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spc="100" dirty="0">
                <a:solidFill>
                  <a:schemeClr val="tx1"/>
                </a:solidFill>
              </a:rPr>
              <a:t>Thank you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64712A-1A76-A549-91D9-3FEB2A6576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42" y="6149340"/>
            <a:ext cx="2514951" cy="7086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96643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23061"/>
            <a:ext cx="8596668" cy="50520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The goal of this project is to make a GUI front end application for an </a:t>
            </a:r>
            <a:r>
              <a:rPr lang="en-US" b="1" dirty="0"/>
              <a:t>Independent Study Project</a:t>
            </a:r>
            <a:r>
              <a:rPr lang="en-US" dirty="0"/>
              <a:t> for a Master Program in Software Engineering.  The project in his current state does not include a GUI interface. It support only a Text/CLI type interface.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GUI will provide the following features:</a:t>
            </a:r>
          </a:p>
          <a:p>
            <a:pPr marL="0" indent="0">
              <a:buNone/>
            </a:pPr>
            <a:r>
              <a:rPr lang="en-US" dirty="0"/>
              <a:t>1.) GPIO - Inputs to set an ON/OFF option (dynamic number supported)</a:t>
            </a:r>
          </a:p>
          <a:p>
            <a:pPr marL="0" indent="0">
              <a:buNone/>
            </a:pPr>
            <a:r>
              <a:rPr lang="en-US" dirty="0"/>
              <a:t>2.) GPIO - Outputs to display an ON/OFF value (dynamic number supported)</a:t>
            </a:r>
          </a:p>
          <a:p>
            <a:pPr marL="0" indent="0">
              <a:buNone/>
            </a:pPr>
            <a:r>
              <a:rPr lang="en-US" dirty="0"/>
              <a:t>3.) LED options for GPIO outputs</a:t>
            </a:r>
          </a:p>
          <a:p>
            <a:pPr marL="0" indent="0">
              <a:buNone/>
            </a:pPr>
            <a:r>
              <a:rPr lang="en-US" dirty="0"/>
              <a:t>4.) PWM – Pulse width modulation input to drive Fan TAC output</a:t>
            </a:r>
          </a:p>
          <a:p>
            <a:pPr marL="0" indent="0">
              <a:buNone/>
            </a:pPr>
            <a:r>
              <a:rPr lang="en-US" dirty="0"/>
              <a:t>5.) Completely file driven configuration/setup to support test automation</a:t>
            </a:r>
          </a:p>
          <a:p>
            <a:pPr marL="0" indent="0">
              <a:buNone/>
            </a:pPr>
            <a:r>
              <a:rPr lang="en-US" dirty="0"/>
              <a:t>6.) TCP/IP socket interface with </a:t>
            </a:r>
            <a:r>
              <a:rPr lang="en-US" dirty="0" err="1"/>
              <a:t>vSOC</a:t>
            </a:r>
            <a:r>
              <a:rPr lang="en-US" dirty="0"/>
              <a:t> Platform Server</a:t>
            </a:r>
          </a:p>
          <a:p>
            <a:pPr marL="0" indent="0">
              <a:buNone/>
            </a:pPr>
            <a:r>
              <a:rPr lang="en-US" dirty="0"/>
              <a:t>7.) Temperature Sensor Inputs</a:t>
            </a:r>
          </a:p>
          <a:p>
            <a:pPr marL="0" indent="0">
              <a:buNone/>
            </a:pPr>
            <a:r>
              <a:rPr lang="en-US" dirty="0"/>
              <a:t>8.) Transactions log files for all interfaces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477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B081F-7024-1A46-B737-69AB99A85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1915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D0D22-9140-9642-916D-E87AAE0DC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34491"/>
            <a:ext cx="8596668" cy="440687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Build a GUI front end application for the Virtual System on a Chip (</a:t>
            </a:r>
            <a:r>
              <a:rPr lang="en-US" dirty="0" err="1"/>
              <a:t>vSOC</a:t>
            </a:r>
            <a:r>
              <a:rPr lang="en-US" dirty="0"/>
              <a:t>) project. The GUI interface will be a web based front end and should support a TCP/IP socket connection to the existing backend </a:t>
            </a:r>
            <a:r>
              <a:rPr lang="en-US" dirty="0" err="1"/>
              <a:t>vSOC</a:t>
            </a:r>
            <a:r>
              <a:rPr lang="en-US" dirty="0"/>
              <a:t> platform server.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853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B081F-7024-1A46-B737-69AB99A85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6715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D0D22-9140-9642-916D-E87AAE0DC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29155"/>
            <a:ext cx="8596668" cy="43122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Business Justification</a:t>
            </a:r>
          </a:p>
          <a:p>
            <a:r>
              <a:rPr lang="en-US" dirty="0"/>
              <a:t>Improve the usability of the </a:t>
            </a:r>
            <a:r>
              <a:rPr lang="en-US" dirty="0" err="1"/>
              <a:t>vSOC</a:t>
            </a:r>
            <a:r>
              <a:rPr lang="en-US" dirty="0"/>
              <a:t> platform, by replacing a text based command line interface (CLI) with an intuitive graphical user interface (GUI).</a:t>
            </a:r>
          </a:p>
          <a:p>
            <a:r>
              <a:rPr lang="en-US" dirty="0"/>
              <a:t>Make the GUI platform independent by creating a web based application</a:t>
            </a:r>
          </a:p>
          <a:p>
            <a:r>
              <a:rPr lang="en-US" dirty="0"/>
              <a:t>Provide an interface to allow the use of personality/sequence scripts that would facilitate automated testing/simulation.</a:t>
            </a:r>
          </a:p>
          <a:p>
            <a:r>
              <a:rPr lang="en-US" dirty="0"/>
              <a:t>Create an easily configurable interface, so many different virtual platforms could be easily supported.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371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B081F-7024-1A46-B737-69AB99A85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Risks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D0D22-9140-9642-916D-E87AAE0DC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lang="en-US" dirty="0"/>
              <a:t>This project was built using new tools and frameworks. Hence, a learning curve was needed to get up to speed and to develop the software within the given timeline.</a:t>
            </a:r>
          </a:p>
          <a:p>
            <a:pPr marL="0" lvl="0" indent="0">
              <a:buNone/>
            </a:pPr>
            <a:r>
              <a:rPr lang="en-US" dirty="0"/>
              <a:t>We also decided to adopt a </a:t>
            </a:r>
            <a:r>
              <a:rPr lang="en-US" b="1" dirty="0"/>
              <a:t>Test Driven Development</a:t>
            </a:r>
            <a:r>
              <a:rPr lang="en-US" dirty="0"/>
              <a:t> (TDD) approach rather than spending time on documentations we decided to focus on “the ultimate artifact” : the </a:t>
            </a:r>
            <a:r>
              <a:rPr lang="en-US" b="1" dirty="0"/>
              <a:t>code</a:t>
            </a:r>
            <a:r>
              <a:rPr lang="en-US" dirty="0"/>
              <a:t>. We are firm believer of Agile Manifesto:</a:t>
            </a:r>
          </a:p>
          <a:p>
            <a:pPr marL="0" lvl="0" indent="0">
              <a:buNone/>
            </a:pPr>
            <a:r>
              <a:rPr lang="en-US" dirty="0"/>
              <a:t>…</a:t>
            </a:r>
          </a:p>
          <a:p>
            <a:pPr marL="0" lvl="0" indent="0">
              <a:buNone/>
            </a:pPr>
            <a:r>
              <a:rPr lang="en-US" dirty="0"/>
              <a:t>“</a:t>
            </a:r>
            <a:r>
              <a:rPr lang="en-US" b="1" dirty="0">
                <a:solidFill>
                  <a:srgbClr val="0070C0"/>
                </a:solidFill>
              </a:rPr>
              <a:t>Working software over comprehensive documentation</a:t>
            </a:r>
            <a:r>
              <a:rPr lang="en-US" dirty="0"/>
              <a:t>”.</a:t>
            </a:r>
          </a:p>
          <a:p>
            <a:pPr marL="0" lvl="0" indent="0">
              <a:buNone/>
            </a:pPr>
            <a:r>
              <a:rPr lang="en-US" dirty="0"/>
              <a:t> …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/>
              <a:t>Finally, a familiarity with </a:t>
            </a:r>
            <a:r>
              <a:rPr lang="en-US" b="1" dirty="0"/>
              <a:t>Spring Boot</a:t>
            </a:r>
            <a:r>
              <a:rPr lang="en-US" dirty="0"/>
              <a:t>, </a:t>
            </a:r>
            <a:r>
              <a:rPr lang="en-US" b="1" dirty="0" err="1"/>
              <a:t>Thymeleaf</a:t>
            </a:r>
            <a:r>
              <a:rPr lang="en-US" dirty="0"/>
              <a:t> and </a:t>
            </a:r>
            <a:r>
              <a:rPr lang="en-US" b="1" dirty="0"/>
              <a:t>Web application</a:t>
            </a:r>
            <a:r>
              <a:rPr lang="en-US" dirty="0"/>
              <a:t> development was needed. We managed to overcome those challenges and bring the whole team up to speed on these new technologies.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005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C193D-A0CA-374F-8C03-BAD5FE0F5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901006" cy="727710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List of Supported Features: I/O Elements 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7B11BB-940D-CF49-88EF-872AD64F8B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566228"/>
            <a:ext cx="8142476" cy="3881437"/>
          </a:xfrm>
          <a:prstGeom prst="rect">
            <a:avLst/>
          </a:prstGeom>
        </p:spPr>
      </p:pic>
      <p:pic>
        <p:nvPicPr>
          <p:cNvPr id="1025" name="Picture 1" descr="page1image5788800">
            <a:extLst>
              <a:ext uri="{FF2B5EF4-FFF2-40B4-BE49-F238E27FC236}">
                <a16:creationId xmlns:a16="http://schemas.microsoft.com/office/drawing/2014/main" id="{5BFC8B17-FAF1-F64D-B98A-56334D3F9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1image3780464">
            <a:extLst>
              <a:ext uri="{FF2B5EF4-FFF2-40B4-BE49-F238E27FC236}">
                <a16:creationId xmlns:a16="http://schemas.microsoft.com/office/drawing/2014/main" id="{465FEE41-BE75-CA4D-B306-9456D0D77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page1image3785456">
            <a:extLst>
              <a:ext uri="{FF2B5EF4-FFF2-40B4-BE49-F238E27FC236}">
                <a16:creationId xmlns:a16="http://schemas.microsoft.com/office/drawing/2014/main" id="{3305C307-8A74-9C4E-9B25-064A5C356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age1image3791904">
            <a:extLst>
              <a:ext uri="{FF2B5EF4-FFF2-40B4-BE49-F238E27FC236}">
                <a16:creationId xmlns:a16="http://schemas.microsoft.com/office/drawing/2014/main" id="{31C6C8AC-405A-9A47-B7FC-56F8FEE54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page1image5792960">
            <a:extLst>
              <a:ext uri="{FF2B5EF4-FFF2-40B4-BE49-F238E27FC236}">
                <a16:creationId xmlns:a16="http://schemas.microsoft.com/office/drawing/2014/main" id="{FE513EB8-16E9-944F-A93C-16B7A2EE2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age1image5797952">
            <a:extLst>
              <a:ext uri="{FF2B5EF4-FFF2-40B4-BE49-F238E27FC236}">
                <a16:creationId xmlns:a16="http://schemas.microsoft.com/office/drawing/2014/main" id="{18813B94-158F-BD45-88A8-396DF03C6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700" cy="1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4503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D7D19-5EC5-6F40-BEE7-03229C062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1628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Additional Features (</a:t>
            </a:r>
            <a:r>
              <a:rPr lang="en-US" b="1" dirty="0">
                <a:solidFill>
                  <a:srgbClr val="0070C0"/>
                </a:solidFill>
              </a:rPr>
              <a:t>Future works</a:t>
            </a:r>
            <a:r>
              <a:rPr lang="en-US" b="1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DEDB7-466D-064C-8E2F-FAD8F8AF4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1.) Implement a file driven configuration/setup</a:t>
            </a:r>
            <a:br>
              <a:rPr lang="en-US" dirty="0"/>
            </a:br>
            <a:r>
              <a:rPr lang="en-US" dirty="0"/>
              <a:t>2.) Ability to configure range of inputs for specified interfaces </a:t>
            </a:r>
          </a:p>
          <a:p>
            <a:pPr marL="0" indent="0">
              <a:buNone/>
            </a:pPr>
            <a:r>
              <a:rPr lang="en-US" dirty="0"/>
              <a:t>3.) Transactions log files for all interfaces </a:t>
            </a:r>
          </a:p>
          <a:p>
            <a:pPr marL="0" indent="0">
              <a:buNone/>
            </a:pPr>
            <a:r>
              <a:rPr lang="en-US" dirty="0"/>
              <a:t>4.) CI/CD implementation of Infrastructure as code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134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77334" y="609600"/>
            <a:ext cx="8823682" cy="66501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Before and After Architecture/Features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675745" y="1747001"/>
            <a:ext cx="4185623" cy="57626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Before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75745" y="2903220"/>
            <a:ext cx="4185623" cy="31381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								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Manual process:</a:t>
            </a:r>
          </a:p>
          <a:p>
            <a:pPr marL="0" indent="0">
              <a:buNone/>
            </a:pPr>
            <a:r>
              <a:rPr lang="en-US" dirty="0"/>
              <a:t>Text/CLI entries for inputs and outputs to the </a:t>
            </a:r>
            <a:r>
              <a:rPr lang="en-US" dirty="0" err="1"/>
              <a:t>vSOC</a:t>
            </a:r>
            <a:r>
              <a:rPr lang="en-US" dirty="0"/>
              <a:t> Platform Server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5088383" y="1747001"/>
            <a:ext cx="4185618" cy="57626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After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412632" cy="381214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Web based UI to: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Send inputs to the </a:t>
            </a:r>
            <a:r>
              <a:rPr lang="en-US" dirty="0" err="1"/>
              <a:t>vSOC</a:t>
            </a:r>
            <a:r>
              <a:rPr lang="en-US" dirty="0"/>
              <a:t> Platform Sever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Display inputs sent to the </a:t>
            </a:r>
            <a:r>
              <a:rPr lang="en-US" dirty="0" err="1"/>
              <a:t>vSOC</a:t>
            </a:r>
            <a:r>
              <a:rPr lang="en-US" dirty="0"/>
              <a:t> Platform Sever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Read outputs from the </a:t>
            </a:r>
            <a:r>
              <a:rPr lang="en-US" dirty="0" err="1"/>
              <a:t>vSOC</a:t>
            </a:r>
            <a:r>
              <a:rPr lang="en-US" dirty="0"/>
              <a:t> Platform Sever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743" y="2461257"/>
            <a:ext cx="1666875" cy="15906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5CD75F-2A16-EA43-A79F-6B514DDFE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383" y="2461257"/>
            <a:ext cx="1666875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900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9099"/>
          </a:xfrm>
        </p:spPr>
        <p:txBody>
          <a:bodyPr/>
          <a:lstStyle/>
          <a:p>
            <a:r>
              <a:rPr lang="en" b="1" dirty="0">
                <a:solidFill>
                  <a:schemeClr val="tx1"/>
                </a:solidFill>
              </a:rPr>
              <a:t>Tools Used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7" name="Shape 985"/>
          <p:cNvPicPr preferRelativeResize="0">
            <a:picLocks noGrp="1"/>
          </p:cNvPicPr>
          <p:nvPr>
            <p:ph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36416" y="2137096"/>
            <a:ext cx="2857500" cy="1940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875" y="1624141"/>
            <a:ext cx="4386005" cy="2717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8809" y="4877443"/>
            <a:ext cx="2943225" cy="10572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4503" y="4405846"/>
            <a:ext cx="2981325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98439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1847</TotalTime>
  <Words>426</Words>
  <Application>Microsoft Macintosh PowerPoint</Application>
  <PresentationFormat>Widescreen</PresentationFormat>
  <Paragraphs>92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Times New Roman</vt:lpstr>
      <vt:lpstr>Trebuchet MS</vt:lpstr>
      <vt:lpstr>wf_segoe-ui_normal</vt:lpstr>
      <vt:lpstr>Wingdings</vt:lpstr>
      <vt:lpstr>Wingdings 3</vt:lpstr>
      <vt:lpstr>Facet</vt:lpstr>
      <vt:lpstr>Virtual Socket on a Chip – vSOC</vt:lpstr>
      <vt:lpstr>INTRODUCTION</vt:lpstr>
      <vt:lpstr>Scope</vt:lpstr>
      <vt:lpstr>Business Case</vt:lpstr>
      <vt:lpstr>Risks</vt:lpstr>
      <vt:lpstr>List of Supported Features: I/O Elements  </vt:lpstr>
      <vt:lpstr>Additional Features (Future works)</vt:lpstr>
      <vt:lpstr>Before and After Architecture/Features</vt:lpstr>
      <vt:lpstr>Tools Used</vt:lpstr>
      <vt:lpstr>BASE APPLICATION ARCHITECTURE</vt:lpstr>
      <vt:lpstr>BASE APPLICATION ARCHITECTURE</vt:lpstr>
      <vt:lpstr>BASE APPLICATION ARCHITECTURE</vt:lpstr>
      <vt:lpstr>BASE APPLICATION ARCHITECTURE</vt:lpstr>
      <vt:lpstr>Deploy/RUN the Application</vt:lpstr>
      <vt:lpstr>Handoff to Rob For demo</vt:lpstr>
      <vt:lpstr>Q&amp;A</vt:lpstr>
    </vt:vector>
  </TitlesOfParts>
  <Manager/>
  <Company/>
  <LinksUpToDate>false</LinksUpToDate>
  <SharedDoc>false</SharedDoc>
  <HyperlinkBase/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Socket On a Chip (vSOC)</dc:title>
  <dc:subject/>
  <dc:creator>Labarere, Christophe</dc:creator>
  <cp:keywords>SEIS 635, Software Analysis and Design, St Thomas University </cp:keywords>
  <dc:description>School Project for Master Program Software Engineering.</dc:description>
  <cp:lastModifiedBy>Leng, Sinith</cp:lastModifiedBy>
  <cp:revision>61</cp:revision>
  <dcterms:created xsi:type="dcterms:W3CDTF">2018-04-25T00:08:19Z</dcterms:created>
  <dcterms:modified xsi:type="dcterms:W3CDTF">2018-05-12T14:45:56Z</dcterms:modified>
  <cp:category/>
</cp:coreProperties>
</file>

<file path=docProps/thumbnail.jpeg>
</file>